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6" r:id="rId6"/>
    <p:sldId id="260" r:id="rId7"/>
    <p:sldId id="261" r:id="rId8"/>
    <p:sldId id="262" r:id="rId9"/>
    <p:sldId id="263" r:id="rId10"/>
    <p:sldId id="267" r:id="rId11"/>
    <p:sldId id="268" r:id="rId12"/>
    <p:sldId id="264" r:id="rId13"/>
    <p:sldId id="265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waans, Kees (ILRI)" initials="SK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3" d="100"/>
          <a:sy n="73" d="100"/>
        </p:scale>
        <p:origin x="-1296" y="22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C7CA7-99D9-4C8B-A6E9-E7ED7B20AB9E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12716-CA18-41EB-98E9-7F10B0008922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C7CA7-99D9-4C8B-A6E9-E7ED7B20AB9E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12716-CA18-41EB-98E9-7F10B00089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C7CA7-99D9-4C8B-A6E9-E7ED7B20AB9E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12716-CA18-41EB-98E9-7F10B00089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C7CA7-99D9-4C8B-A6E9-E7ED7B20AB9E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12716-CA18-41EB-98E9-7F10B00089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C7CA7-99D9-4C8B-A6E9-E7ED7B20AB9E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12716-CA18-41EB-98E9-7F10B0008922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C7CA7-99D9-4C8B-A6E9-E7ED7B20AB9E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12716-CA18-41EB-98E9-7F10B00089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C7CA7-99D9-4C8B-A6E9-E7ED7B20AB9E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12716-CA18-41EB-98E9-7F10B0008922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C7CA7-99D9-4C8B-A6E9-E7ED7B20AB9E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12716-CA18-41EB-98E9-7F10B00089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C7CA7-99D9-4C8B-A6E9-E7ED7B20AB9E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12716-CA18-41EB-98E9-7F10B00089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C7CA7-99D9-4C8B-A6E9-E7ED7B20AB9E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12716-CA18-41EB-98E9-7F10B0008922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C7CA7-99D9-4C8B-A6E9-E7ED7B20AB9E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12716-CA18-41EB-98E9-7F10B00089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3F0C7CA7-99D9-4C8B-A6E9-E7ED7B20AB9E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77212716-CA18-41EB-98E9-7F10B000892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Future of NBDC National Platform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Belay Demissie, National Consultant, NBDC</a:t>
            </a:r>
          </a:p>
          <a:p>
            <a:r>
              <a:rPr lang="en-US" dirty="0" smtClean="0"/>
              <a:t>October,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73477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Good Experience 2: </a:t>
            </a:r>
            <a:r>
              <a:rPr lang="en-US" dirty="0" err="1" smtClean="0"/>
              <a:t>FLoWS</a:t>
            </a:r>
            <a:r>
              <a:rPr lang="en-US" dirty="0" smtClean="0"/>
              <a:t> of </a:t>
            </a:r>
            <a:r>
              <a:rPr lang="en-US" dirty="0" err="1" smtClean="0"/>
              <a:t>RiPPLE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en-US" dirty="0" err="1" smtClean="0"/>
              <a:t>FLoWS</a:t>
            </a:r>
            <a:r>
              <a:rPr lang="en-US" dirty="0" smtClean="0"/>
              <a:t> </a:t>
            </a:r>
            <a:r>
              <a:rPr lang="en-US" dirty="0"/>
              <a:t>(Forum for Learning on Water &amp; </a:t>
            </a:r>
            <a:r>
              <a:rPr lang="en-US" dirty="0" smtClean="0"/>
              <a:t>Sanitation): - An </a:t>
            </a:r>
            <a:r>
              <a:rPr lang="en-US" dirty="0"/>
              <a:t>interactive </a:t>
            </a:r>
            <a:r>
              <a:rPr lang="en-US" dirty="0" err="1"/>
              <a:t>WaSH</a:t>
            </a:r>
            <a:r>
              <a:rPr lang="en-US" dirty="0"/>
              <a:t> national learning platform </a:t>
            </a:r>
            <a:endParaRPr lang="en-US" dirty="0" smtClean="0"/>
          </a:p>
          <a:p>
            <a:pPr>
              <a:buFont typeface="Wingdings" panose="05000000000000000000" pitchFamily="2" charset="2"/>
              <a:buChar char="v"/>
            </a:pPr>
            <a:endParaRPr lang="en-US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en-US" dirty="0" smtClean="0"/>
              <a:t> Participants: development practitioners, </a:t>
            </a:r>
            <a:r>
              <a:rPr lang="en-US" dirty="0"/>
              <a:t>policy &amp; decision makers, researchers , </a:t>
            </a:r>
            <a:r>
              <a:rPr lang="en-US" dirty="0" err="1"/>
              <a:t>etc</a:t>
            </a:r>
            <a:r>
              <a:rPr lang="en-US" dirty="0"/>
              <a:t>  from governmental organizations, CSOs/NGOs, academic &amp; research institutes, donor agencies, private </a:t>
            </a:r>
            <a:r>
              <a:rPr lang="en-US" dirty="0" smtClean="0"/>
              <a:t>sector </a:t>
            </a:r>
            <a:r>
              <a:rPr lang="en-US" dirty="0" err="1" smtClean="0"/>
              <a:t>etc</a:t>
            </a:r>
            <a:endParaRPr lang="en-US" dirty="0" smtClean="0"/>
          </a:p>
          <a:p>
            <a:pPr>
              <a:buFont typeface="Wingdings" panose="05000000000000000000" pitchFamily="2" charset="2"/>
              <a:buChar char="v"/>
            </a:pPr>
            <a:endParaRPr lang="en-US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en-US" dirty="0" smtClean="0"/>
              <a:t>Aim </a:t>
            </a:r>
            <a:r>
              <a:rPr lang="en-US" dirty="0"/>
              <a:t>to stimulate interest in learning, enhance uptake of action research findings </a:t>
            </a:r>
            <a:r>
              <a:rPr lang="en-US" dirty="0" smtClean="0"/>
              <a:t>etc.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1175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Ownership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dirty="0" smtClean="0"/>
              <a:t> Ministry </a:t>
            </a:r>
            <a:r>
              <a:rPr lang="en-US" dirty="0"/>
              <a:t>of Water &amp; Energy (</a:t>
            </a:r>
            <a:r>
              <a:rPr lang="en-US" dirty="0" err="1"/>
              <a:t>MoWE</a:t>
            </a:r>
            <a:r>
              <a:rPr lang="en-US" dirty="0"/>
              <a:t>) under the Research &amp; Development (</a:t>
            </a:r>
            <a:r>
              <a:rPr lang="en-US" dirty="0" smtClean="0"/>
              <a:t>R&amp;D) </a:t>
            </a:r>
            <a:r>
              <a:rPr lang="en-US" dirty="0"/>
              <a:t>… Directorate: </a:t>
            </a:r>
            <a:r>
              <a:rPr lang="en-US" dirty="0" smtClean="0"/>
              <a:t>Responsible </a:t>
            </a:r>
            <a:r>
              <a:rPr lang="en-US" dirty="0"/>
              <a:t>to follow up implementation of policies, to carry out regular analysis, to identify policy gaps and to use evidence from regions, NGOs and donors for policy </a:t>
            </a:r>
            <a:r>
              <a:rPr lang="en-US" dirty="0" smtClean="0"/>
              <a:t>feedback </a:t>
            </a:r>
            <a:r>
              <a:rPr lang="en-US" dirty="0" smtClean="0">
                <a:solidFill>
                  <a:srgbClr val="FF0000"/>
                </a:solidFill>
              </a:rPr>
              <a:t>( this is a gap under the </a:t>
            </a:r>
            <a:r>
              <a:rPr lang="en-US" dirty="0" smtClean="0">
                <a:solidFill>
                  <a:srgbClr val="FF0000"/>
                </a:solidFill>
              </a:rPr>
              <a:t>MOA- No responsible policy unit)</a:t>
            </a:r>
            <a:endParaRPr 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dirty="0"/>
              <a:t>I</a:t>
            </a:r>
            <a:r>
              <a:rPr lang="en-US" dirty="0" smtClean="0"/>
              <a:t>n </a:t>
            </a:r>
            <a:r>
              <a:rPr lang="en-US" dirty="0"/>
              <a:t>close collaboration with technical and logistical Financial assistances of </a:t>
            </a:r>
            <a:r>
              <a:rPr lang="en-US" dirty="0" smtClean="0"/>
              <a:t>projects: </a:t>
            </a:r>
          </a:p>
          <a:p>
            <a:pPr marL="0" indent="0">
              <a:buNone/>
            </a:pPr>
            <a:r>
              <a:rPr lang="en-US" dirty="0" smtClean="0"/>
              <a:t>        - </a:t>
            </a:r>
            <a:r>
              <a:rPr lang="en-US" dirty="0" err="1" smtClean="0"/>
              <a:t>RiPPLE</a:t>
            </a:r>
            <a:r>
              <a:rPr lang="en-US" dirty="0" smtClean="0"/>
              <a:t>, Projects and </a:t>
            </a:r>
            <a:r>
              <a:rPr lang="en-US" dirty="0"/>
              <a:t>other </a:t>
            </a:r>
            <a:r>
              <a:rPr lang="en-US" dirty="0" smtClean="0"/>
              <a:t>sector </a:t>
            </a:r>
            <a:r>
              <a:rPr lang="en-US" dirty="0"/>
              <a:t>institution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en-US" dirty="0" smtClean="0"/>
              <a:t>Have </a:t>
            </a:r>
            <a:r>
              <a:rPr lang="en-US" dirty="0" err="1" smtClean="0"/>
              <a:t>MoU</a:t>
            </a:r>
            <a:r>
              <a:rPr lang="en-US" dirty="0" smtClean="0"/>
              <a:t> signed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7836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Align with the existing national and regional coordination mechanisms under the MOA- NRM state minister and NRM directorate- IWMI already started the positive engagement.</a:t>
            </a:r>
          </a:p>
          <a:p>
            <a:endParaRPr lang="en-US" dirty="0" smtClean="0"/>
          </a:p>
          <a:p>
            <a:r>
              <a:rPr lang="en-US" dirty="0" smtClean="0"/>
              <a:t>No need of </a:t>
            </a:r>
            <a:r>
              <a:rPr lang="en-US" dirty="0" smtClean="0"/>
              <a:t>signing</a:t>
            </a:r>
            <a:r>
              <a:rPr lang="en-US" dirty="0" smtClean="0"/>
              <a:t> </a:t>
            </a:r>
            <a:r>
              <a:rPr lang="en-US" dirty="0" smtClean="0"/>
              <a:t>MOU since the coordination mechanisms are in </a:t>
            </a:r>
            <a:r>
              <a:rPr lang="en-US" dirty="0" smtClean="0"/>
              <a:t>place under MOA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Success factor</a:t>
            </a:r>
            <a:r>
              <a:rPr lang="en-US" dirty="0" smtClean="0"/>
              <a:t>: continues institutional and personal engagement and commitment from </a:t>
            </a:r>
            <a:r>
              <a:rPr lang="en-US" dirty="0" smtClean="0"/>
              <a:t>projects/programs &amp; </a:t>
            </a:r>
            <a:r>
              <a:rPr lang="en-US" dirty="0" smtClean="0"/>
              <a:t>implementing institutions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This way it is possible to influence policy, institution and practices using evidence- based approach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2235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990600"/>
          </a:xfrm>
        </p:spPr>
        <p:txBody>
          <a:bodyPr/>
          <a:lstStyle/>
          <a:p>
            <a:r>
              <a:rPr lang="en-US" dirty="0" smtClean="0"/>
              <a:t>Thank You …..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   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                        </a:t>
            </a:r>
            <a:r>
              <a:rPr lang="en-US" sz="6600" dirty="0" smtClean="0"/>
              <a:t>Thank You !!</a:t>
            </a: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4261404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Current reality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2362200"/>
          </a:xfrm>
        </p:spPr>
        <p:txBody>
          <a:bodyPr>
            <a:normAutofit fontScale="77500" lnSpcReduction="20000"/>
          </a:bodyPr>
          <a:lstStyle/>
          <a:p>
            <a:pPr marL="342900" indent="-342900">
              <a:buFontTx/>
              <a:buChar char="-"/>
            </a:pPr>
            <a:r>
              <a:rPr lang="en-US" dirty="0" smtClean="0"/>
              <a:t>The National platform was initiated by the NBDC, which also supports the platform (financially and through secretariat)</a:t>
            </a:r>
          </a:p>
          <a:p>
            <a:pPr marL="342900" indent="-342900">
              <a:buFontTx/>
              <a:buChar char="-"/>
            </a:pPr>
            <a:r>
              <a:rPr lang="en-US" dirty="0" smtClean="0"/>
              <a:t>NBDC ends in Dec 2013</a:t>
            </a:r>
          </a:p>
          <a:p>
            <a:pPr marL="342900" indent="-342900">
              <a:buFontTx/>
              <a:buChar char="-"/>
            </a:pPr>
            <a:r>
              <a:rPr lang="en-US" dirty="0" smtClean="0"/>
              <a:t>No sustainable institutional system established</a:t>
            </a:r>
          </a:p>
          <a:p>
            <a:pPr marL="342900" indent="-342900">
              <a:buFontTx/>
              <a:buChar char="-"/>
            </a:pPr>
            <a:r>
              <a:rPr lang="en-US" dirty="0" smtClean="0"/>
              <a:t>Ownership not yet defined, but having the forum as a way to link research/good practices more effectively to policy (and vice versa) is appreciated by all </a:t>
            </a:r>
          </a:p>
          <a:p>
            <a:pPr marL="342900" indent="-342900">
              <a:buFontTx/>
              <a:buChar char="-"/>
            </a:pPr>
            <a:endParaRPr lang="en-US" dirty="0" smtClean="0"/>
          </a:p>
          <a:p>
            <a:pPr marL="342900" indent="-342900">
              <a:buFontTx/>
              <a:buChar char="-"/>
            </a:pPr>
            <a:endParaRPr lang="en-US" dirty="0" smtClean="0"/>
          </a:p>
          <a:p>
            <a:pPr marL="342900" indent="-342900">
              <a:buFontTx/>
              <a:buChar char="-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57368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Options for continuity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581400"/>
            <a:ext cx="6400800" cy="1752600"/>
          </a:xfrm>
        </p:spPr>
        <p:txBody>
          <a:bodyPr>
            <a:normAutofit fontScale="925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CGIAR system led process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Align/integrate with existing </a:t>
            </a:r>
            <a:r>
              <a:rPr lang="en-US" dirty="0"/>
              <a:t>n</a:t>
            </a:r>
            <a:r>
              <a:rPr lang="en-US" dirty="0" smtClean="0"/>
              <a:t>ational </a:t>
            </a:r>
            <a:r>
              <a:rPr lang="en-US" dirty="0"/>
              <a:t>c</a:t>
            </a:r>
            <a:r>
              <a:rPr lang="en-US" dirty="0" smtClean="0"/>
              <a:t>oordination </a:t>
            </a:r>
            <a:r>
              <a:rPr lang="en-US" dirty="0"/>
              <a:t>m</a:t>
            </a:r>
            <a:r>
              <a:rPr lang="en-US" dirty="0" smtClean="0"/>
              <a:t>echanisms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Think tank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P</a:t>
            </a:r>
            <a:r>
              <a:rPr lang="en-US" dirty="0" smtClean="0"/>
              <a:t>rofessional Associations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748651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Practical Option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34022259"/>
              </p:ext>
            </p:extLst>
          </p:nvPr>
        </p:nvGraphicFramePr>
        <p:xfrm>
          <a:off x="457200" y="1600200"/>
          <a:ext cx="8229600" cy="4790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2600"/>
                <a:gridCol w="3124200"/>
                <a:gridCol w="3352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Options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1. CGIAR system led process</a:t>
                      </a:r>
                    </a:p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dirty="0" smtClean="0"/>
                        <a:t>CGIAR</a:t>
                      </a:r>
                      <a:r>
                        <a:rPr lang="en-US" sz="1400" baseline="0" dirty="0" smtClean="0"/>
                        <a:t> expected to take a lead role in R4D in Ethiopia in the coming decade(s)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baseline="0" dirty="0" smtClean="0"/>
                        <a:t>CG strong in research; broad network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dirty="0" smtClean="0"/>
                        <a:t>MSPs n</a:t>
                      </a:r>
                      <a:r>
                        <a:rPr lang="en-US" sz="1400" baseline="0" dirty="0" smtClean="0"/>
                        <a:t>ot core business of CG; remains hard to sell within CG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baseline="0" dirty="0" smtClean="0"/>
                        <a:t>Difficult as research institutes to get funding for this, when not owned by national government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baseline="0" dirty="0" smtClean="0"/>
                        <a:t>No direct mechanism to change  policy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rgbClr val="93A299"/>
                        </a:buClr>
                        <a:buSzPct val="85000"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1400" dirty="0" smtClean="0"/>
                        <a:t>2.</a:t>
                      </a: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92934">
                              <a:lumMod val="75000"/>
                              <a:lumOff val="25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</a:rPr>
                        <a:t> Think tank</a:t>
                      </a:r>
                    </a:p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dirty="0" smtClean="0"/>
                        <a:t>Independent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dirty="0" smtClean="0"/>
                        <a:t>Low cost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dirty="0" smtClean="0"/>
                        <a:t>No</a:t>
                      </a:r>
                      <a:r>
                        <a:rPr lang="en-US" sz="1400" baseline="0" dirty="0" smtClean="0"/>
                        <a:t> interest group emerged  yet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baseline="0" dirty="0" smtClean="0"/>
                        <a:t>No direct mechanism to change  policy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3. Professional Associations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dirty="0" smtClean="0"/>
                        <a:t>Independent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dirty="0" smtClean="0"/>
                        <a:t>Low cost</a:t>
                      </a:r>
                      <a:endParaRPr lang="en-US" sz="1400" dirty="0" smtClean="0"/>
                    </a:p>
                    <a:p>
                      <a:pPr marL="0" indent="0">
                        <a:buFontTx/>
                        <a:buNone/>
                      </a:pP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dirty="0" smtClean="0"/>
                        <a:t>No</a:t>
                      </a:r>
                      <a:r>
                        <a:rPr lang="en-US" sz="1400" baseline="0" dirty="0" smtClean="0"/>
                        <a:t> financial </a:t>
                      </a:r>
                      <a:r>
                        <a:rPr lang="en-US" sz="1400" baseline="0" dirty="0" smtClean="0"/>
                        <a:t>resources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baseline="0" dirty="0" smtClean="0"/>
                        <a:t>No direct mechanism to influence policy</a:t>
                      </a:r>
                      <a:endParaRPr lang="en-US" sz="1400" baseline="0" dirty="0" smtClean="0"/>
                    </a:p>
                    <a:p>
                      <a:pPr marL="0" indent="0">
                        <a:buFontTx/>
                        <a:buNone/>
                      </a:pP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rgbClr val="93A299"/>
                        </a:buClr>
                        <a:buSzPct val="85000"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1400" dirty="0" smtClean="0"/>
                        <a:t>4.</a:t>
                      </a: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92934">
                              <a:lumMod val="75000"/>
                              <a:lumOff val="25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</a:rPr>
                        <a:t> Align/integrate in existing nat.  coordination mechanisms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dirty="0" smtClean="0"/>
                        <a:t>Coordination mechanisms</a:t>
                      </a:r>
                      <a:r>
                        <a:rPr lang="en-US" sz="1400" baseline="0" dirty="0" smtClean="0"/>
                        <a:t> in place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baseline="0" dirty="0" smtClean="0"/>
                        <a:t>GO system becoming more open for other org.(including CG)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baseline="0" dirty="0" smtClean="0"/>
                        <a:t>Direct linkage with policy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baseline="0" dirty="0" smtClean="0"/>
                        <a:t>Needs buy in and support from relevant ministries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14400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Existing Coordination Mechanisms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dirty="0" smtClean="0"/>
          </a:p>
          <a:p>
            <a:r>
              <a:rPr lang="en-US" b="1" dirty="0" smtClean="0"/>
              <a:t>RED/FS</a:t>
            </a:r>
            <a:r>
              <a:rPr lang="en-US" dirty="0" smtClean="0"/>
              <a:t>:  - Led by </a:t>
            </a:r>
            <a:r>
              <a:rPr lang="en-US" dirty="0" smtClean="0"/>
              <a:t>MOFED + MOA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- Government, donor, NGO, private sector </a:t>
            </a:r>
            <a:r>
              <a:rPr lang="en-US" dirty="0" err="1" smtClean="0"/>
              <a:t>etc</a:t>
            </a:r>
            <a:endParaRPr lang="en-US" dirty="0" smtClean="0"/>
          </a:p>
          <a:p>
            <a:pPr marL="0" indent="0" algn="ctr">
              <a:buNone/>
            </a:pPr>
            <a:r>
              <a:rPr lang="en-US" dirty="0"/>
              <a:t> </a:t>
            </a:r>
            <a:r>
              <a:rPr lang="en-US" dirty="0" smtClean="0"/>
              <a:t>                   - More on resource mobilization, </a:t>
            </a:r>
            <a:r>
              <a:rPr lang="en-US" dirty="0" smtClean="0">
                <a:solidFill>
                  <a:srgbClr val="FF0000"/>
                </a:solidFill>
              </a:rPr>
              <a:t>strategic frame work development, policy and institutions</a:t>
            </a:r>
            <a:r>
              <a:rPr lang="en-US" dirty="0" smtClean="0"/>
              <a:t>         </a:t>
            </a:r>
          </a:p>
          <a:p>
            <a:pPr marL="0" indent="0" algn="ctr">
              <a:buNone/>
            </a:pPr>
            <a:r>
              <a:rPr lang="en-US" dirty="0"/>
              <a:t> </a:t>
            </a:r>
            <a:r>
              <a:rPr lang="en-US" dirty="0" smtClean="0"/>
              <a:t>      	-  Project implementation support, M&amp;E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b="1" dirty="0" smtClean="0"/>
              <a:t>ADPLAC</a:t>
            </a:r>
            <a:r>
              <a:rPr lang="en-US" dirty="0" smtClean="0"/>
              <a:t> :-</a:t>
            </a:r>
            <a:r>
              <a:rPr lang="en-US" dirty="0"/>
              <a:t>Agricultural development partners’ linkage advisory council (ADPLAC</a:t>
            </a:r>
            <a:r>
              <a:rPr lang="en-US" dirty="0" smtClean="0"/>
              <a:t>): </a:t>
            </a:r>
            <a:r>
              <a:rPr lang="en-US" dirty="0"/>
              <a:t>Led by MOA </a:t>
            </a:r>
            <a:r>
              <a:rPr lang="en-US" dirty="0" smtClean="0"/>
              <a:t>+ EIAR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	       - More technical level</a:t>
            </a:r>
          </a:p>
          <a:p>
            <a:pPr marL="0" indent="0" algn="ctr">
              <a:buNone/>
            </a:pPr>
            <a:r>
              <a:rPr lang="en-US" dirty="0" smtClean="0"/>
              <a:t>	        - Researchers, extensions, farmers, private, NGOs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0352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RED/FS Coordination Mechanisms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RED/FS</a:t>
            </a:r>
          </a:p>
          <a:p>
            <a:r>
              <a:rPr lang="en-US" dirty="0" smtClean="0"/>
              <a:t>National Platform</a:t>
            </a:r>
          </a:p>
          <a:p>
            <a:r>
              <a:rPr lang="en-US" dirty="0" smtClean="0"/>
              <a:t>National steering committee</a:t>
            </a:r>
          </a:p>
          <a:p>
            <a:r>
              <a:rPr lang="en-US" dirty="0" smtClean="0"/>
              <a:t>Three TC: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- AGP TC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- SLM TC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- DRMFSS</a:t>
            </a:r>
          </a:p>
          <a:p>
            <a:pPr>
              <a:buFontTx/>
              <a:buChar char="-"/>
            </a:pPr>
            <a:r>
              <a:rPr lang="en-US" dirty="0" smtClean="0"/>
              <a:t>Appropriate place for National Platform (on Land and Water Management) coordination: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</a:t>
            </a:r>
            <a:r>
              <a:rPr lang="en-US" dirty="0" smtClean="0">
                <a:solidFill>
                  <a:srgbClr val="FF0000"/>
                </a:solidFill>
              </a:rPr>
              <a:t>SLM TC- </a:t>
            </a:r>
            <a:r>
              <a:rPr lang="en-US" dirty="0" smtClean="0"/>
              <a:t>with its 5 taskforces</a:t>
            </a:r>
          </a:p>
        </p:txBody>
      </p:sp>
    </p:spTree>
    <p:extLst>
      <p:ext uri="{BB962C8B-B14F-4D97-AF65-F5344CB8AC3E}">
        <p14:creationId xmlns:p14="http://schemas.microsoft.com/office/powerpoint/2010/main" val="13424595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SLM TC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Five task forces</a:t>
            </a:r>
          </a:p>
          <a:p>
            <a:pPr marL="0" indent="0">
              <a:buNone/>
            </a:pPr>
            <a:r>
              <a:rPr lang="en-US" dirty="0" smtClean="0"/>
              <a:t>                    - Small scale irrigation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- Best practice task force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- Capacity building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- Climate change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- Land administration/land use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Note: Inter-task force collaboration is a must for a sustainable NRM sector development !!!</a:t>
            </a:r>
          </a:p>
        </p:txBody>
      </p:sp>
    </p:spTree>
    <p:extLst>
      <p:ext uri="{BB962C8B-B14F-4D97-AF65-F5344CB8AC3E}">
        <p14:creationId xmlns:p14="http://schemas.microsoft.com/office/powerpoint/2010/main" val="1614704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National </a:t>
            </a:r>
            <a:r>
              <a:rPr lang="en-US" dirty="0"/>
              <a:t>P</a:t>
            </a:r>
            <a:r>
              <a:rPr lang="en-US" dirty="0" smtClean="0"/>
              <a:t>latform Meeting Organization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Can be organize every six months</a:t>
            </a:r>
          </a:p>
          <a:p>
            <a:endParaRPr lang="en-US" dirty="0" smtClean="0"/>
          </a:p>
          <a:p>
            <a:r>
              <a:rPr lang="en-US" dirty="0" smtClean="0"/>
              <a:t>One of the TC could set an agenda for discussion and call a meeting</a:t>
            </a:r>
          </a:p>
          <a:p>
            <a:r>
              <a:rPr lang="en-US" dirty="0" smtClean="0"/>
              <a:t>Task forces play a critical role in proposing the agenda </a:t>
            </a:r>
            <a:r>
              <a:rPr lang="en-US" dirty="0" smtClean="0"/>
              <a:t>items and organizing the platform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Projects/programs</a:t>
            </a:r>
            <a:r>
              <a:rPr lang="en-US" dirty="0" smtClean="0"/>
              <a:t> (including e.g. GGIAR research program) contribute resources to organize different meetings including the platform meeting, technical support, share experiences etc.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9616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Good Experience 1: Small Scale Irrigation Task force – IWMI’s Engagement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IWMI- </a:t>
            </a:r>
            <a:r>
              <a:rPr lang="en-US" dirty="0"/>
              <a:t>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/>
              <a:t>M</a:t>
            </a:r>
            <a:r>
              <a:rPr lang="en-US" dirty="0" smtClean="0"/>
              <a:t>ember and secretariat of the TF</a:t>
            </a:r>
          </a:p>
          <a:p>
            <a:r>
              <a:rPr lang="en-US" dirty="0" smtClean="0"/>
              <a:t>Initiate any agenda for discussion </a:t>
            </a:r>
          </a:p>
          <a:p>
            <a:r>
              <a:rPr lang="en-US" dirty="0" smtClean="0"/>
              <a:t>Present and share any field level findings for the different TFs</a:t>
            </a:r>
          </a:p>
          <a:p>
            <a:endParaRPr lang="en-US" dirty="0"/>
          </a:p>
          <a:p>
            <a:r>
              <a:rPr lang="en-US" dirty="0" smtClean="0"/>
              <a:t>SSI-TF: organized a regional workshop at </a:t>
            </a:r>
            <a:r>
              <a:rPr lang="en-US" dirty="0" err="1" smtClean="0"/>
              <a:t>Bahir</a:t>
            </a:r>
            <a:r>
              <a:rPr lang="en-US" dirty="0" smtClean="0"/>
              <a:t> Dar</a:t>
            </a:r>
          </a:p>
          <a:p>
            <a:endParaRPr lang="en-US" dirty="0"/>
          </a:p>
          <a:p>
            <a:r>
              <a:rPr lang="en-US" dirty="0" smtClean="0"/>
              <a:t>TFs: Possible to call for a national platform meeting through the  SLM-TC for wider networking, advocacy, knowledge sharing to  influence policy and institutions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9945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207</TotalTime>
  <Words>735</Words>
  <Application>Microsoft Office PowerPoint</Application>
  <PresentationFormat>On-screen Show (4:3)</PresentationFormat>
  <Paragraphs>112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Clarity</vt:lpstr>
      <vt:lpstr>Future of NBDC National Platform</vt:lpstr>
      <vt:lpstr>Current reality</vt:lpstr>
      <vt:lpstr>Options for continuity</vt:lpstr>
      <vt:lpstr>Practical Option</vt:lpstr>
      <vt:lpstr>Existing Coordination Mechanisms</vt:lpstr>
      <vt:lpstr>RED/FS Coordination Mechanisms</vt:lpstr>
      <vt:lpstr>SLM TC</vt:lpstr>
      <vt:lpstr>National Platform Meeting Organization</vt:lpstr>
      <vt:lpstr>Good Experience 1: Small Scale Irrigation Task force – IWMI’s Engagement</vt:lpstr>
      <vt:lpstr>Good Experience 2: FLoWS of RiPPLE</vt:lpstr>
      <vt:lpstr>Ownership</vt:lpstr>
      <vt:lpstr>Conclusion</vt:lpstr>
      <vt:lpstr>Thank You …..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Future of the National Platform</dc:title>
  <dc:creator>Belay</dc:creator>
  <cp:lastModifiedBy>Belay</cp:lastModifiedBy>
  <cp:revision>33</cp:revision>
  <dcterms:created xsi:type="dcterms:W3CDTF">2013-10-22T00:12:17Z</dcterms:created>
  <dcterms:modified xsi:type="dcterms:W3CDTF">2013-10-30T00:44:27Z</dcterms:modified>
</cp:coreProperties>
</file>